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94" r:id="rId4"/>
    <p:sldId id="266" r:id="rId5"/>
    <p:sldId id="265" r:id="rId6"/>
    <p:sldId id="312" r:id="rId7"/>
    <p:sldId id="271" r:id="rId8"/>
    <p:sldId id="284" r:id="rId9"/>
    <p:sldId id="287" r:id="rId10"/>
    <p:sldId id="286" r:id="rId11"/>
    <p:sldId id="288" r:id="rId12"/>
    <p:sldId id="290" r:id="rId13"/>
    <p:sldId id="291" r:id="rId14"/>
    <p:sldId id="293" r:id="rId15"/>
    <p:sldId id="292" r:id="rId16"/>
    <p:sldId id="313" r:id="rId17"/>
    <p:sldId id="296" r:id="rId18"/>
    <p:sldId id="307" r:id="rId19"/>
    <p:sldId id="311" r:id="rId20"/>
  </p:sldIdLst>
  <p:sldSz cx="12192000" cy="6858000"/>
  <p:notesSz cx="6858000" cy="9144000"/>
  <p:embeddedFontLst>
    <p:embeddedFont>
      <p:font typeface="Microsoft YaHei" panose="020B0503020204020204" charset="-122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B8F"/>
    <a:srgbClr val="FEA248"/>
    <a:srgbClr val="9A41EA"/>
    <a:srgbClr val="D94F57"/>
    <a:srgbClr val="7B197C"/>
    <a:srgbClr val="D0D84F"/>
    <a:srgbClr val="190C25"/>
    <a:srgbClr val="A98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66" y="6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D0D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467350"/>
            <a:ext cx="6118860" cy="1390650"/>
          </a:xfrm>
          <a:prstGeom prst="rtTriangle">
            <a:avLst/>
          </a:prstGeom>
          <a:solidFill>
            <a:srgbClr val="1E9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0"/>
          <p:cNvSpPr/>
          <p:nvPr/>
        </p:nvSpPr>
        <p:spPr>
          <a:xfrm flipH="1">
            <a:off x="689229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7B1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6073140" y="5467350"/>
            <a:ext cx="6118860" cy="1390650"/>
          </a:xfrm>
          <a:prstGeom prst="rtTriangle">
            <a:avLst/>
          </a:prstGeom>
          <a:solidFill>
            <a:srgbClr val="D9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30495" y="5576570"/>
            <a:ext cx="1731010" cy="117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80" y="0"/>
            <a:ext cx="6162675" cy="6162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How to program the ESP32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9" name="矩形 9"/>
          <p:cNvSpPr/>
          <p:nvPr/>
        </p:nvSpPr>
        <p:spPr>
          <a:xfrm>
            <a:off x="1126490" y="2227316"/>
            <a:ext cx="2467429" cy="1886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1"/>
          <p:cNvSpPr/>
          <p:nvPr/>
        </p:nvSpPr>
        <p:spPr>
          <a:xfrm>
            <a:off x="1126490" y="2646910"/>
            <a:ext cx="2467429" cy="2526806"/>
          </a:xfrm>
          <a:prstGeom prst="rect">
            <a:avLst/>
          </a:prstGeom>
          <a:noFill/>
          <a:ln>
            <a:solidFill>
              <a:schemeClr val="accent2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62286" y="2227316"/>
            <a:ext cx="2467429" cy="1886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62286" y="2646910"/>
            <a:ext cx="2467429" cy="2526806"/>
          </a:xfrm>
          <a:prstGeom prst="rect">
            <a:avLst/>
          </a:prstGeom>
          <a:noFill/>
          <a:ln>
            <a:solidFill>
              <a:srgbClr val="00B050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598081" y="2227316"/>
            <a:ext cx="2467429" cy="1886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98081" y="2646910"/>
            <a:ext cx="2467429" cy="252680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8695" y="3150769"/>
            <a:ext cx="2736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zh-CN" sz="2000">
                <a:solidFill>
                  <a:schemeClr val="bg1"/>
                </a:solidFill>
                <a:cs typeface="+mn-ea"/>
                <a:sym typeface="+mn-lt"/>
              </a:rPr>
              <a:t>Arduino Framework</a:t>
            </a:r>
            <a:endParaRPr lang="en-GB" altLang="zh-CN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899617" y="3724228"/>
            <a:ext cx="8741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046306" y="3858655"/>
            <a:ext cx="2547613" cy="852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Beginner friendly but thats it.</a:t>
            </a:r>
            <a:b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Very limited, lacks many features and bad coding mindset (copy-paste)</a:t>
            </a:r>
            <a:endParaRPr lang="en-GB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44582" y="3150769"/>
            <a:ext cx="2736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zh-CN" sz="2000">
                <a:solidFill>
                  <a:schemeClr val="bg1"/>
                </a:solidFill>
                <a:cs typeface="+mn-ea"/>
                <a:sym typeface="+mn-lt"/>
              </a:rPr>
              <a:t>IoT Dev Framework</a:t>
            </a:r>
            <a:endParaRPr lang="en-GB" altLang="zh-CN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675504" y="3724228"/>
            <a:ext cx="8741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822193" y="3858655"/>
            <a:ext cx="2547613" cy="1106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GB" altLang="zh-CN" sz="1100" dirty="0">
                <a:solidFill>
                  <a:schemeClr val="bg1"/>
                </a:solidFill>
                <a:cs typeface="+mn-ea"/>
                <a:sym typeface="+mn-lt"/>
              </a:rPr>
              <a:t>Official framework supported by Espressif. Extremely reliable and configurable. Well documented with growing community.</a:t>
            </a:r>
            <a:endParaRPr lang="en-GB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487362" y="3150769"/>
            <a:ext cx="27360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000">
                <a:solidFill>
                  <a:schemeClr val="bg1"/>
                </a:solidFill>
                <a:cs typeface="+mn-ea"/>
                <a:sym typeface="+mn-lt"/>
              </a:rPr>
              <a:t>micropython, lua...</a:t>
            </a:r>
            <a:endParaRPr lang="en-GB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9411299" y="3724228"/>
            <a:ext cx="8741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597993" y="3738005"/>
            <a:ext cx="2547613" cy="136080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50000"/>
              </a:lnSpc>
            </a:pPr>
            <a:r>
              <a:rPr lang="en-GB" altLang="en-US" sz="1100" dirty="0">
                <a:solidFill>
                  <a:schemeClr val="bg1"/>
                </a:solidFill>
                <a:cs typeface="+mn-ea"/>
                <a:sym typeface="+mn-lt"/>
              </a:rPr>
              <a:t>Just do not use this.</a:t>
            </a:r>
            <a:endParaRPr lang="en-GB" altLang="en-US" sz="11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GB" altLang="en-US" sz="1100" dirty="0">
                <a:solidFill>
                  <a:schemeClr val="bg1"/>
                </a:solidFill>
                <a:cs typeface="+mn-ea"/>
                <a:sym typeface="+mn-lt"/>
              </a:rPr>
              <a:t>You do not want a high level language when dealing with microcontrollers.</a:t>
            </a:r>
            <a:endParaRPr lang="en-GB" altLang="en-US" sz="11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GB" altLang="en-US" sz="1100" dirty="0">
                <a:solidFill>
                  <a:schemeClr val="bg1"/>
                </a:solidFill>
                <a:cs typeface="+mn-ea"/>
                <a:sym typeface="+mn-lt"/>
              </a:rPr>
              <a:t>C/C++ is the way to go with embedded systems.</a:t>
            </a:r>
            <a:endParaRPr lang="en-GB" altLang="en-US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Setting up ESP-IDF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85825" y="1447165"/>
            <a:ext cx="104209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Install ESP-IDF with the esp-idf-tools-setup-offline-4.4.exe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Install VSCode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Install the Espressif IDF Extensions in VSCode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F1 or CTRL+Shift+P and search for “Configure ESP-IDF extension”	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Choose “Use existing setup”</a:t>
            </a:r>
            <a:endParaRPr lang="en-GB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Your first ESP-IDF project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85190" y="2021840"/>
            <a:ext cx="104209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  <a:sym typeface="+mn-ea"/>
              </a:rPr>
              <a:t>F1 or CTRL+Shift+P and search for “new project”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Set project name and directory then choose template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en-GB" altLang="en-US" sz="2400">
                <a:solidFill>
                  <a:schemeClr val="bg1"/>
                </a:solidFill>
              </a:rPr>
              <a:t>Pick the “blink” example as your project template</a:t>
            </a:r>
            <a:endParaRPr lang="en-GB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985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ESP-IDF Project Structure </a:t>
            </a:r>
            <a:endParaRPr lang="en-GB" altLang="en-US" sz="360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1638935"/>
            <a:ext cx="3846830" cy="469519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4424680" y="5057140"/>
            <a:ext cx="345440" cy="913765"/>
          </a:xfrm>
          <a:prstGeom prst="righ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22520" y="5504180"/>
            <a:ext cx="1197610" cy="193040"/>
          </a:xfrm>
          <a:prstGeom prst="straightConnector1">
            <a:avLst/>
          </a:prstGeom>
          <a:ln w="31750"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6150610" y="5514340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>
                <a:solidFill>
                  <a:schemeClr val="bg1"/>
                </a:solidFill>
              </a:rPr>
              <a:t>project configuration files</a:t>
            </a:r>
            <a:endParaRPr lang="en-GB" altLang="en-US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521835" y="3631565"/>
            <a:ext cx="1750695" cy="2076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57955" y="3829050"/>
            <a:ext cx="2385695" cy="5994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521835" y="3332480"/>
            <a:ext cx="1862455" cy="5067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89780" y="3032760"/>
            <a:ext cx="1753870" cy="806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531610" y="3631565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>
                <a:solidFill>
                  <a:schemeClr val="bg1"/>
                </a:solidFill>
              </a:rPr>
              <a:t>build system related files </a:t>
            </a:r>
            <a:endParaRPr lang="en-GB" altLang="en-US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4770120" y="2526030"/>
            <a:ext cx="1573530" cy="24130"/>
          </a:xfrm>
          <a:prstGeom prst="straightConnector1">
            <a:avLst/>
          </a:prstGeom>
          <a:ln w="31750">
            <a:solidFill>
              <a:schemeClr val="accent6"/>
            </a:solidFill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531610" y="2353945"/>
            <a:ext cx="5553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>
                <a:solidFill>
                  <a:schemeClr val="bg1"/>
                </a:solidFill>
              </a:rPr>
              <a:t>main C file </a:t>
            </a:r>
            <a:endParaRPr lang="en-GB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ESP-IDF Extension status bar </a:t>
            </a:r>
            <a:endParaRPr lang="en-GB" altLang="en-US" sz="36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" y="3827145"/>
            <a:ext cx="11146155" cy="6756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90880" y="3244850"/>
            <a:ext cx="650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Port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894205" y="3244850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Target platform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117215" y="471678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Project directory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097020" y="324485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Menu Config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085080" y="471678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Clean project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472555" y="324485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Build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498715" y="324485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Flash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8524875" y="3244850"/>
            <a:ext cx="1026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Monitor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8606790" y="4716780"/>
            <a:ext cx="271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Build, Flash and Monitor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0137775" y="3181985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New IDF terminal</a:t>
            </a:r>
            <a:endParaRPr lang="en-GB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6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9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Arduino Framework vs ESP-IDF</a:t>
            </a:r>
            <a:endParaRPr lang="en-GB" altLang="en-US" sz="360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828800" y="2555240"/>
          <a:ext cx="8533130" cy="286258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4266565"/>
                <a:gridCol w="4266565"/>
              </a:tblGrid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Arduino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ESP-IDF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pinMode(pin, mode)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gpio_set_direction(pin, mode)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digitalWrite(pin, state)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gpio_set_level(pin, state)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Serial.printf()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printf()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delay()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vTaskDelay()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OUTPUT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GPIO_MODE_OUTPUT</a:t>
                      </a:r>
                      <a:endParaRPr lang="en-GB" altLang="en-US"/>
                    </a:p>
                  </a:txBody>
                  <a:tcPr/>
                </a:tc>
              </a:tr>
              <a:tr h="4089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INPUT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GPIO_MODE_INPUT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D0D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467350"/>
            <a:ext cx="6118860" cy="1390650"/>
          </a:xfrm>
          <a:prstGeom prst="rtTriangle">
            <a:avLst/>
          </a:prstGeom>
          <a:solidFill>
            <a:srgbClr val="1E9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0"/>
          <p:cNvSpPr/>
          <p:nvPr/>
        </p:nvSpPr>
        <p:spPr>
          <a:xfrm flipH="1">
            <a:off x="689229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7B1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6073140" y="5467350"/>
            <a:ext cx="6118860" cy="1390650"/>
          </a:xfrm>
          <a:prstGeom prst="rtTriangle">
            <a:avLst/>
          </a:prstGeom>
          <a:solidFill>
            <a:srgbClr val="D9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8" name="Google Shape;16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30495" y="5576570"/>
            <a:ext cx="1731010" cy="11722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635" y="2921635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6000">
                <a:solidFill>
                  <a:schemeClr val="bg1"/>
                </a:solidFill>
              </a:rPr>
              <a:t>Thank you</a:t>
            </a:r>
            <a:endParaRPr lang="en-GB" altLang="en-US" sz="6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4772025"/>
            <a:ext cx="6118860" cy="2085975"/>
            <a:chOff x="0" y="4772025"/>
            <a:chExt cx="6118860" cy="2085975"/>
          </a:xfrm>
        </p:grpSpPr>
        <p:sp>
          <p:nvSpPr>
            <p:cNvPr id="11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6096000" y="0"/>
            <a:ext cx="6118860" cy="2085975"/>
            <a:chOff x="6073140" y="4772025"/>
            <a:chExt cx="6118860" cy="2085975"/>
          </a:xfrm>
        </p:grpSpPr>
        <p:sp>
          <p:nvSpPr>
            <p:cNvPr id="12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5272924" y="1432658"/>
            <a:ext cx="1646153" cy="1576977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</a:t>
            </a:r>
            <a:r>
              <a:rPr kumimoji="0" lang="en-GB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0" lang="en-GB" altLang="en-US" sz="66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3261995"/>
            <a:ext cx="122148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3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Getting used to ESP-IDF</a:t>
            </a:r>
            <a:endParaRPr lang="en-GB" altLang="en-US" sz="3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Session’s content: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85190" y="2021840"/>
            <a:ext cx="104209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  <a:sym typeface="+mn-ea"/>
              </a:rPr>
              <a:t>Understand the “Hello World” code example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</a:rPr>
              <a:t>C Review of basic topics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</a:rPr>
              <a:t>Learn how to use the ESP-IDF documentation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</a:rPr>
              <a:t> Use “ESP_LOGx” instead of printf to make log statements </a:t>
            </a:r>
            <a:endParaRPr lang="en-GB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49530" y="2343785"/>
            <a:ext cx="121926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4400">
                <a:solidFill>
                  <a:srgbClr val="FF0000"/>
                </a:solidFill>
              </a:rPr>
              <a:t>Warning</a:t>
            </a:r>
            <a:endParaRPr lang="en-GB" altLang="en-US" sz="4400">
              <a:solidFill>
                <a:srgbClr val="FF000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809115" y="3130550"/>
            <a:ext cx="85744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800">
                <a:solidFill>
                  <a:schemeClr val="bg1"/>
                </a:solidFill>
              </a:rPr>
              <a:t>It is totally normal and okay to have moments where you understand nothing in this workshop :v </a:t>
            </a:r>
            <a:endParaRPr lang="en-GB" altLang="en-US" sz="280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60450" y="1988820"/>
            <a:ext cx="10070465" cy="32372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D0D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5467350"/>
            <a:ext cx="6118860" cy="1390650"/>
          </a:xfrm>
          <a:prstGeom prst="rtTriangle">
            <a:avLst/>
          </a:prstGeom>
          <a:solidFill>
            <a:srgbClr val="1E9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直角三角形 10"/>
          <p:cNvSpPr/>
          <p:nvPr/>
        </p:nvSpPr>
        <p:spPr>
          <a:xfrm flipH="1">
            <a:off x="6892290" y="4772025"/>
            <a:ext cx="5299710" cy="1905000"/>
          </a:xfrm>
          <a:custGeom>
            <a:avLst/>
            <a:gdLst>
              <a:gd name="connsiteX0" fmla="*/ 0 w 6118860"/>
              <a:gd name="connsiteY0" fmla="*/ 1390650 h 1390650"/>
              <a:gd name="connsiteX1" fmla="*/ 0 w 6118860"/>
              <a:gd name="connsiteY1" fmla="*/ 0 h 1390650"/>
              <a:gd name="connsiteX2" fmla="*/ 6118860 w 6118860"/>
              <a:gd name="connsiteY2" fmla="*/ 1390650 h 1390650"/>
              <a:gd name="connsiteX3" fmla="*/ 0 w 6118860"/>
              <a:gd name="connsiteY3" fmla="*/ 1390650 h 1390650"/>
              <a:gd name="connsiteX0-1" fmla="*/ 0 w 5299710"/>
              <a:gd name="connsiteY0-2" fmla="*/ 1390650 h 1905000"/>
              <a:gd name="connsiteX1-3" fmla="*/ 0 w 5299710"/>
              <a:gd name="connsiteY1-4" fmla="*/ 0 h 1905000"/>
              <a:gd name="connsiteX2-5" fmla="*/ 5299710 w 5299710"/>
              <a:gd name="connsiteY2-6" fmla="*/ 1905000 h 1905000"/>
              <a:gd name="connsiteX3-7" fmla="*/ 0 w 5299710"/>
              <a:gd name="connsiteY3-8" fmla="*/ 1390650 h 190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99710" h="1905000">
                <a:moveTo>
                  <a:pt x="0" y="1390650"/>
                </a:moveTo>
                <a:lnTo>
                  <a:pt x="0" y="0"/>
                </a:lnTo>
                <a:lnTo>
                  <a:pt x="5299710" y="1905000"/>
                </a:lnTo>
                <a:lnTo>
                  <a:pt x="0" y="1390650"/>
                </a:lnTo>
                <a:close/>
              </a:path>
            </a:pathLst>
          </a:custGeom>
          <a:solidFill>
            <a:srgbClr val="7B1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直角三角形 8"/>
          <p:cNvSpPr/>
          <p:nvPr/>
        </p:nvSpPr>
        <p:spPr>
          <a:xfrm flipH="1">
            <a:off x="6073140" y="5467350"/>
            <a:ext cx="6118860" cy="1390650"/>
          </a:xfrm>
          <a:prstGeom prst="rtTriangle">
            <a:avLst/>
          </a:prstGeom>
          <a:solidFill>
            <a:srgbClr val="D94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3400776" y="1856234"/>
            <a:ext cx="737502" cy="706510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3401230" y="2817624"/>
            <a:ext cx="737502" cy="706510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401411" y="3778547"/>
            <a:ext cx="737502" cy="706510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3401865" y="4739302"/>
            <a:ext cx="737502" cy="706510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38304" y="132230"/>
            <a:ext cx="3915393" cy="1393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37968" y="547476"/>
            <a:ext cx="2716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52925" y="1978660"/>
            <a:ext cx="44481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de-DE" sz="2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Getting started with ESP32</a:t>
            </a:r>
            <a:endParaRPr lang="en-GB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53560" y="3900805"/>
            <a:ext cx="44481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Connecting to WiFi</a:t>
            </a:r>
            <a:endParaRPr lang="en-GB" altLang="en-US" sz="24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52290" y="2940050"/>
            <a:ext cx="36652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Getting used to ESP-IDF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52290" y="4861560"/>
            <a:ext cx="3442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24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TCP/IP sockets </a:t>
            </a:r>
            <a:endParaRPr lang="en-GB" altLang="en-US" sz="24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4772025"/>
            <a:ext cx="6118860" cy="2085975"/>
            <a:chOff x="0" y="4772025"/>
            <a:chExt cx="6118860" cy="2085975"/>
          </a:xfrm>
        </p:grpSpPr>
        <p:sp>
          <p:nvSpPr>
            <p:cNvPr id="11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6096000" y="0"/>
            <a:ext cx="6118860" cy="2085975"/>
            <a:chOff x="6073140" y="4772025"/>
            <a:chExt cx="6118860" cy="2085975"/>
          </a:xfrm>
        </p:grpSpPr>
        <p:sp>
          <p:nvSpPr>
            <p:cNvPr id="12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5272924" y="1432658"/>
            <a:ext cx="1646153" cy="1576977"/>
          </a:xfrm>
          <a:prstGeom prst="roundRect">
            <a:avLst>
              <a:gd name="adj" fmla="val 163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190C25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190C25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3261995"/>
            <a:ext cx="1221486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3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Getting Started with ESP32</a:t>
            </a:r>
            <a:endParaRPr lang="en-GB" altLang="en-US" sz="3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Session’s content: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85190" y="2021840"/>
            <a:ext cx="104209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  <a:sym typeface="+mn-ea"/>
              </a:rPr>
              <a:t>Introduction to the ESP32 and its’ variants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  <a:sym typeface="+mn-ea"/>
              </a:rPr>
              <a:t>Comparing ESP32 to Arduino UNO</a:t>
            </a:r>
            <a:endParaRPr lang="en-GB" altLang="en-US" sz="240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</a:rPr>
              <a:t>Getting started with IoT Development Framework</a:t>
            </a:r>
            <a:endParaRPr lang="en-GB" altLang="en-US" sz="2400">
              <a:solidFill>
                <a:schemeClr val="bg1"/>
              </a:solidFill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bg1"/>
                </a:solidFill>
              </a:rPr>
              <a:t>Understand the “blink” example code</a:t>
            </a:r>
            <a:endParaRPr lang="en-GB" altLang="en-US" sz="2400">
              <a:solidFill>
                <a:schemeClr val="bg1"/>
              </a:solidFill>
            </a:endParaRP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GB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Introduction</a:t>
            </a:r>
            <a:endParaRPr lang="en-GB" altLang="en-US" sz="3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759585" y="3130550"/>
            <a:ext cx="8574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2400">
                <a:solidFill>
                  <a:schemeClr val="bg1"/>
                </a:solidFill>
              </a:rPr>
              <a:t>ESP32 is a low-cost dual core microcontroller developed by Espressif Systems. It has both WiFi and Bluetooth integrated with various peripherals.</a:t>
            </a:r>
            <a:endParaRPr lang="en-GB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6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9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ESP32 vs Arduino UNO</a:t>
            </a:r>
            <a:endParaRPr lang="en-GB" altLang="en-US" sz="3600">
              <a:solidFill>
                <a:schemeClr val="bg1"/>
              </a:solidFill>
            </a:endParaRPr>
          </a:p>
        </p:txBody>
      </p:sp>
      <p:graphicFrame>
        <p:nvGraphicFramePr>
          <p:cNvPr id="14" name="Table 13"/>
          <p:cNvGraphicFramePr/>
          <p:nvPr/>
        </p:nvGraphicFramePr>
        <p:xfrm>
          <a:off x="1143635" y="1638935"/>
          <a:ext cx="9904095" cy="4394835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3301365"/>
                <a:gridCol w="3301365"/>
                <a:gridCol w="3301365"/>
              </a:tblGrid>
              <a:tr h="2368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Specs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ESP32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Arduino UNO</a:t>
                      </a:r>
                      <a:endParaRPr lang="en-GB" altLang="en-US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CPU 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Dual Core 160 MHz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Single Core 16MHz</a:t>
                      </a:r>
                      <a:endParaRPr lang="en-GB" altLang="en-US"/>
                    </a:p>
                  </a:txBody>
                  <a:tcPr/>
                </a:tc>
              </a:tr>
              <a:tr h="399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Flash Memory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4MB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32KB</a:t>
                      </a:r>
                      <a:endParaRPr lang="en-GB" altLang="en-US"/>
                    </a:p>
                  </a:txBody>
                  <a:tcPr/>
                </a:tc>
              </a:tr>
              <a:tr h="4000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SRAM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520KB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2KB</a:t>
                      </a:r>
                      <a:endParaRPr lang="en-GB" altLang="en-US"/>
                    </a:p>
                  </a:txBody>
                  <a:tcPr/>
                </a:tc>
              </a:tr>
              <a:tr h="4292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GPIOs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38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20</a:t>
                      </a:r>
                      <a:endParaRPr lang="en-GB" altLang="en-US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WiFi/Bluetooth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Yes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No</a:t>
                      </a:r>
                      <a:endParaRPr lang="en-GB" altLang="en-US"/>
                    </a:p>
                  </a:txBody>
                  <a:tcPr/>
                </a:tc>
              </a:tr>
              <a:tr h="4000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UART (Hardware Serial)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</a:tr>
              <a:tr h="399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SPI 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3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</a:tr>
              <a:tr h="4006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I²C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2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1</a:t>
                      </a:r>
                      <a:endParaRPr lang="en-GB" altLang="en-US"/>
                    </a:p>
                  </a:txBody>
                  <a:tcPr/>
                </a:tc>
              </a:tr>
              <a:tr h="399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Operating Voltage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3.3V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5V</a:t>
                      </a:r>
                      <a:endParaRPr lang="en-GB" altLang="en-US"/>
                    </a:p>
                  </a:txBody>
                  <a:tcPr/>
                </a:tc>
              </a:tr>
              <a:tr h="3994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Price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2500DA/ 3.5$</a:t>
                      </a:r>
                      <a:endParaRPr lang="en-GB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GB" altLang="en-US"/>
                        <a:t>2800DA/ 4$</a:t>
                      </a:r>
                      <a:endParaRPr lang="en-GB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Other ESPs</a:t>
            </a:r>
            <a:endParaRPr lang="en-GB" altLang="en-US" sz="3600">
              <a:solidFill>
                <a:schemeClr val="bg1"/>
              </a:solidFill>
            </a:endParaRPr>
          </a:p>
        </p:txBody>
      </p:sp>
      <p:pic>
        <p:nvPicPr>
          <p:cNvPr id="9" name="Picture 8" descr="ESP-WROOM-32_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815" y="2280920"/>
            <a:ext cx="2161540" cy="2161540"/>
          </a:xfrm>
          <a:prstGeom prst="rect">
            <a:avLst/>
          </a:prstGeom>
        </p:spPr>
      </p:pic>
      <p:pic>
        <p:nvPicPr>
          <p:cNvPr id="12" name="Picture 11" descr="ESP32-WROVER-B.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55" y="2091055"/>
            <a:ext cx="1684020" cy="2675255"/>
          </a:xfrm>
          <a:prstGeom prst="rect">
            <a:avLst/>
          </a:prstGeom>
        </p:spPr>
      </p:pic>
      <p:pic>
        <p:nvPicPr>
          <p:cNvPr id="14" name="Picture 13" descr="esp32 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55" y="2322830"/>
            <a:ext cx="1210310" cy="2350770"/>
          </a:xfrm>
          <a:prstGeom prst="rect">
            <a:avLst/>
          </a:prstGeom>
        </p:spPr>
      </p:pic>
      <p:pic>
        <p:nvPicPr>
          <p:cNvPr id="16" name="Picture 15" descr="ESP32-S3-WROOM-1-N8 &amp; -N8R2_SP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920" y="1875790"/>
            <a:ext cx="1981200" cy="2971800"/>
          </a:xfrm>
          <a:prstGeom prst="rect">
            <a:avLst/>
          </a:prstGeom>
        </p:spPr>
      </p:pic>
      <p:pic>
        <p:nvPicPr>
          <p:cNvPr id="17" name="Picture 16" descr="Esp32-Pico-D4-Wi-Fi-and-Bluetooth-Combo-SIP-Module-with-4MB-Flash-Dual-Chi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">
            <a:off x="7849870" y="2377440"/>
            <a:ext cx="2138680" cy="2167890"/>
          </a:xfrm>
          <a:prstGeom prst="rect">
            <a:avLst/>
          </a:prstGeom>
        </p:spPr>
      </p:pic>
      <p:pic>
        <p:nvPicPr>
          <p:cNvPr id="18" name="Picture 17" descr="esp82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5" y="2280920"/>
            <a:ext cx="2139950" cy="21399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61645" y="4766310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ESP8266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2260600" y="4766310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ESP32 Wroom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100830" y="4766310"/>
            <a:ext cx="183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ESP32 Wrover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6224270" y="4766310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ESP32-S2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812405" y="4766310"/>
            <a:ext cx="2061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ESP32 PICO D4</a:t>
            </a:r>
            <a:endParaRPr lang="en-GB" altLang="en-US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0132060" y="4766310"/>
            <a:ext cx="1420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>
                <a:solidFill>
                  <a:schemeClr val="bg1"/>
                </a:solidFill>
              </a:rPr>
              <a:t>ESP32-S3</a:t>
            </a:r>
            <a:endParaRPr lang="en-GB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6165273"/>
            <a:ext cx="2032000" cy="692727"/>
            <a:chOff x="0" y="4772025"/>
            <a:chExt cx="6118860" cy="2085975"/>
          </a:xfrm>
        </p:grpSpPr>
        <p:sp>
          <p:nvSpPr>
            <p:cNvPr id="4" name="直角三角形 10"/>
            <p:cNvSpPr/>
            <p:nvPr/>
          </p:nvSpPr>
          <p:spPr>
            <a:xfrm>
              <a:off x="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D0D8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0" y="5467350"/>
              <a:ext cx="6118860" cy="1390650"/>
            </a:xfrm>
            <a:prstGeom prst="rtTriangle">
              <a:avLst/>
            </a:prstGeom>
            <a:solidFill>
              <a:srgbClr val="1E9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10043522" y="-1"/>
            <a:ext cx="2171338" cy="740229"/>
            <a:chOff x="6073140" y="4772025"/>
            <a:chExt cx="6118860" cy="2085975"/>
          </a:xfrm>
        </p:grpSpPr>
        <p:sp>
          <p:nvSpPr>
            <p:cNvPr id="7" name="直角三角形 10"/>
            <p:cNvSpPr/>
            <p:nvPr/>
          </p:nvSpPr>
          <p:spPr>
            <a:xfrm flipH="1">
              <a:off x="6892290" y="4772025"/>
              <a:ext cx="5299710" cy="1905000"/>
            </a:xfrm>
            <a:custGeom>
              <a:avLst/>
              <a:gdLst>
                <a:gd name="connsiteX0" fmla="*/ 0 w 6118860"/>
                <a:gd name="connsiteY0" fmla="*/ 1390650 h 1390650"/>
                <a:gd name="connsiteX1" fmla="*/ 0 w 6118860"/>
                <a:gd name="connsiteY1" fmla="*/ 0 h 1390650"/>
                <a:gd name="connsiteX2" fmla="*/ 6118860 w 6118860"/>
                <a:gd name="connsiteY2" fmla="*/ 1390650 h 1390650"/>
                <a:gd name="connsiteX3" fmla="*/ 0 w 6118860"/>
                <a:gd name="connsiteY3" fmla="*/ 1390650 h 1390650"/>
                <a:gd name="connsiteX0-1" fmla="*/ 0 w 5299710"/>
                <a:gd name="connsiteY0-2" fmla="*/ 1390650 h 1905000"/>
                <a:gd name="connsiteX1-3" fmla="*/ 0 w 5299710"/>
                <a:gd name="connsiteY1-4" fmla="*/ 0 h 1905000"/>
                <a:gd name="connsiteX2-5" fmla="*/ 5299710 w 5299710"/>
                <a:gd name="connsiteY2-6" fmla="*/ 1905000 h 1905000"/>
                <a:gd name="connsiteX3-7" fmla="*/ 0 w 5299710"/>
                <a:gd name="connsiteY3-8" fmla="*/ 1390650 h 1905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5299710" h="1905000">
                  <a:moveTo>
                    <a:pt x="0" y="1390650"/>
                  </a:moveTo>
                  <a:lnTo>
                    <a:pt x="0" y="0"/>
                  </a:lnTo>
                  <a:lnTo>
                    <a:pt x="5299710" y="1905000"/>
                  </a:lnTo>
                  <a:lnTo>
                    <a:pt x="0" y="1390650"/>
                  </a:lnTo>
                  <a:close/>
                </a:path>
              </a:pathLst>
            </a:custGeom>
            <a:solidFill>
              <a:srgbClr val="7B1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6073140" y="5467350"/>
              <a:ext cx="6118860" cy="1390650"/>
            </a:xfrm>
            <a:prstGeom prst="rtTriangle">
              <a:avLst/>
            </a:prstGeom>
            <a:solidFill>
              <a:srgbClr val="D9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-635" y="743585"/>
            <a:ext cx="12192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3600">
                <a:solidFill>
                  <a:schemeClr val="bg1"/>
                </a:solidFill>
              </a:rPr>
              <a:t>Developement boards</a:t>
            </a:r>
            <a:endParaRPr lang="en-GB" altLang="en-US" sz="3600">
              <a:solidFill>
                <a:schemeClr val="bg1"/>
              </a:solidFill>
            </a:endParaRPr>
          </a:p>
        </p:txBody>
      </p:sp>
      <p:pic>
        <p:nvPicPr>
          <p:cNvPr id="13" name="Picture 12" descr="dev boar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680" y="1638935"/>
            <a:ext cx="7659370" cy="50552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x45tlaqn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2383</Words>
  <Application>WPS Presentation</Application>
  <PresentationFormat>宽屏</PresentationFormat>
  <Paragraphs>225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</cp:lastModifiedBy>
  <cp:revision>31</cp:revision>
  <dcterms:created xsi:type="dcterms:W3CDTF">2015-05-05T08:02:00Z</dcterms:created>
  <dcterms:modified xsi:type="dcterms:W3CDTF">2022-03-05T09:30:34Z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2057-11.2.0.10463</vt:lpwstr>
  </property>
  <property fmtid="{D5CDD505-2E9C-101B-9397-08002B2CF9AE}" pid="3" name="ICV">
    <vt:lpwstr>A0B5D776F0C6492A841457300323E05F</vt:lpwstr>
  </property>
</Properties>
</file>